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48" r:id="rId2"/>
    <p:sldMasterId id="2147483692" r:id="rId3"/>
    <p:sldMasterId id="2147483686" r:id="rId4"/>
    <p:sldMasterId id="2147483712" r:id="rId5"/>
  </p:sldMasterIdLst>
  <p:notesMasterIdLst>
    <p:notesMasterId r:id="rId15"/>
  </p:notesMasterIdLst>
  <p:sldIdLst>
    <p:sldId id="266" r:id="rId6"/>
    <p:sldId id="359" r:id="rId7"/>
    <p:sldId id="345" r:id="rId8"/>
    <p:sldId id="347" r:id="rId9"/>
    <p:sldId id="356" r:id="rId10"/>
    <p:sldId id="360" r:id="rId11"/>
    <p:sldId id="358" r:id="rId12"/>
    <p:sldId id="361" r:id="rId13"/>
    <p:sldId id="34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s" id="{DF7DAE8C-D765-C048-81CB-BD00870F8172}">
          <p14:sldIdLst>
            <p14:sldId id="266"/>
          </p14:sldIdLst>
        </p14:section>
        <p14:section name="Main Slides" id="{DBD1FFEB-2942-574B-93D7-A3B732E5D12E}">
          <p14:sldIdLst>
            <p14:sldId id="359"/>
            <p14:sldId id="345"/>
            <p14:sldId id="347"/>
            <p14:sldId id="356"/>
            <p14:sldId id="360"/>
            <p14:sldId id="358"/>
            <p14:sldId id="361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2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6" autoAdjust="0"/>
    <p:restoredTop sz="92337" autoAdjust="0"/>
  </p:normalViewPr>
  <p:slideViewPr>
    <p:cSldViewPr snapToGrid="0" snapToObjects="1" showGuides="1">
      <p:cViewPr varScale="1">
        <p:scale>
          <a:sx n="73" d="100"/>
          <a:sy n="73" d="100"/>
        </p:scale>
        <p:origin x="1300" y="56"/>
      </p:cViewPr>
      <p:guideLst>
        <p:guide orient="horz" pos="112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B99A4-0C17-6343-BF7B-7D4AA9B90E45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13AB4-CCEF-4E4B-9F9E-3B0A554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7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9pPr>
          </a:lstStyle>
          <a:p>
            <a:fld id="{41CD48B2-8B60-4DC0-A61B-065E7ED7F9A0}" type="slidenum">
              <a:rPr lang="en-US" sz="1200">
                <a:solidFill>
                  <a:srgbClr val="000000"/>
                </a:solidFill>
              </a:rPr>
              <a:pPr/>
              <a:t>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945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pitchFamily="16" charset="-128"/>
              </a:rPr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411205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33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6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9pPr>
          </a:lstStyle>
          <a:p>
            <a:fld id="{41CD48B2-8B60-4DC0-A61B-065E7ED7F9A0}" type="slidenum">
              <a:rPr lang="en-US" sz="1200">
                <a:solidFill>
                  <a:srgbClr val="000000"/>
                </a:solidFill>
              </a:rPr>
              <a:pPr/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945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pitchFamily="16" charset="-128"/>
              </a:rPr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396746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251380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0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108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1612522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DOUBLE LINE</a:t>
            </a:r>
            <a:br>
              <a:rPr lang="en-US" dirty="0"/>
            </a:br>
            <a:r>
              <a:rPr lang="en-US" dirty="0"/>
              <a:t>SLIDE HEADLINE 44PT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67530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12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ide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1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54473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3694875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631374" y="2141234"/>
            <a:ext cx="3717967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218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2"/>
            <a:ext cx="235560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0126" y="2673292"/>
            <a:ext cx="235560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077802" y="2673292"/>
            <a:ext cx="235560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016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9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2"/>
            <a:ext cx="785646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577356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631374" y="2141234"/>
            <a:ext cx="3717967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latin typeface="Arial"/>
                <a:cs typeface="Arial"/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accent3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914" y="2141538"/>
            <a:ext cx="3647824" cy="4021137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9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4157579"/>
            <a:ext cx="2355603" cy="2005096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28221" y="4157579"/>
            <a:ext cx="2355603" cy="2005096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859463" y="4157579"/>
            <a:ext cx="2355603" cy="2005096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01675" y="2152316"/>
            <a:ext cx="2355603" cy="18849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331084" y="2152316"/>
            <a:ext cx="2355603" cy="18849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978302" y="2152316"/>
            <a:ext cx="2355603" cy="18849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76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7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2905133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55435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1612522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DOUBLE LINE</a:t>
            </a:r>
            <a:br>
              <a:rPr lang="en-US" dirty="0"/>
            </a:br>
            <a:r>
              <a:rPr lang="en-US" dirty="0"/>
              <a:t>SLIDE HEADLINE 44PT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54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55435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933954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576942" y="2141234"/>
            <a:ext cx="3694875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619827" y="2141234"/>
            <a:ext cx="3694875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0168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3" y="2919866"/>
            <a:ext cx="3354009" cy="3242809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000">
                <a:solidFill>
                  <a:schemeClr val="tx1"/>
                </a:solidFill>
              </a:defRPr>
            </a:lvl1pPr>
            <a:lvl2pPr marL="688975" indent="-231775">
              <a:buFont typeface="Arial"/>
              <a:buChar char="•"/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739662"/>
            <a:ext cx="3572101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656666" y="2919866"/>
            <a:ext cx="3354009" cy="3242809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000">
                <a:solidFill>
                  <a:schemeClr val="tx1"/>
                </a:solidFill>
              </a:defRPr>
            </a:lvl1pPr>
            <a:lvl2pPr marL="688975" indent="-231775">
              <a:buFont typeface="Arial"/>
              <a:buChar char="•"/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777241" y="2739662"/>
            <a:ext cx="3572101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2028604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57197" y="2028604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6152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oldStatem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1880522"/>
            <a:ext cx="8034868" cy="1530335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QUOTE OR BOLD STRONG</a:t>
            </a:r>
            <a:br>
              <a:rPr lang="en-US" dirty="0"/>
            </a:br>
            <a:r>
              <a:rPr lang="en-US" dirty="0"/>
              <a:t>MESSAGE HERE 44PT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963" y="3883176"/>
            <a:ext cx="3983037" cy="13239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– stated by</a:t>
            </a:r>
          </a:p>
        </p:txBody>
      </p:sp>
    </p:spTree>
    <p:extLst>
      <p:ext uri="{BB962C8B-B14F-4D97-AF65-F5344CB8AC3E}">
        <p14:creationId xmlns:p14="http://schemas.microsoft.com/office/powerpoint/2010/main" val="3498608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1880522"/>
            <a:ext cx="8034868" cy="1530335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QUOTE OR BOLD STRONG</a:t>
            </a:r>
            <a:br>
              <a:rPr lang="en-US" dirty="0"/>
            </a:br>
            <a:r>
              <a:rPr lang="en-US" dirty="0"/>
              <a:t>MESSAGE HERE 44PT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963" y="3883176"/>
            <a:ext cx="3983037" cy="13239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i="1">
                <a:solidFill>
                  <a:srgbClr val="F5B94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– stated by</a:t>
            </a:r>
          </a:p>
        </p:txBody>
      </p:sp>
    </p:spTree>
    <p:extLst>
      <p:ext uri="{BB962C8B-B14F-4D97-AF65-F5344CB8AC3E}">
        <p14:creationId xmlns:p14="http://schemas.microsoft.com/office/powerpoint/2010/main" val="2477900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474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75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989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00275" y="5292343"/>
            <a:ext cx="1894608" cy="9396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84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2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3713899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7146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25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908056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4837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45309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6780758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537454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636_NKU_VISID_powerpointMasterslides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5031036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494432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_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82582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4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2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11032" y="5611090"/>
            <a:ext cx="2514575" cy="58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90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9159" y="2074173"/>
            <a:ext cx="6924842" cy="47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52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ForUseWith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97013" y="0"/>
            <a:ext cx="7646987" cy="6858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36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_ForUseWith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35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elThe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6636_NKU_VISID_powerpointMasterslides-1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08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The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636_NKU_VISID_powerpointMasterslides-1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76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N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636_NKU_VISID_powerpointMasterslides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2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gniteYourSp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6636_NKU_VISID_powerpointMasterslides-0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527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636_NKU_VISID_powerpointMasterslides2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22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619125" y="2660315"/>
            <a:ext cx="8137191" cy="3877009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latin typeface="Arial"/>
                <a:cs typeface="Arial"/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3896706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4608817" y="2660315"/>
            <a:ext cx="4147499" cy="3877009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latin typeface="Arial"/>
                <a:cs typeface="Arial"/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1"/>
            <a:ext cx="3821269" cy="3864033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latin typeface="Arial"/>
                <a:cs typeface="Arial"/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accent3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73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7704" y="2519948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4000" b="1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7704" y="4191217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rgbClr val="FFFFFF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4595660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oldStatem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1880522"/>
            <a:ext cx="8034868" cy="1530335"/>
          </a:xfrm>
          <a:prstGeom prst="rect">
            <a:avLst/>
          </a:prstGeom>
        </p:spPr>
        <p:txBody>
          <a:bodyPr/>
          <a:lstStyle>
            <a:lvl1pPr algn="l">
              <a:defRPr sz="6000" b="1" baseline="0">
                <a:latin typeface="Arial"/>
                <a:cs typeface="Arial"/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9785979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D7800-0202-42E3-B486-E688D8408B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69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D3D250-9E5B-4CC6-9AE0-E07E6457F1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17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CF09BF-2206-4F80-9A37-753A0BC4F40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107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EEA2BB-7A6D-4036-948D-D8B282FC448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755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0CEFDF-DCF0-499F-A64F-21D5665DD6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07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5E51C9-9598-4AB6-BFE6-F2E89F8C071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83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94C247-3A9D-4469-ACFB-E1B3712AC8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7498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4CA22B-B7FD-47BD-99B7-94B625EDF65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5325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64726E-23B2-40E4-A296-3FC366B4CA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60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83695" y="1971833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99573" y="3646488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7487" y="943429"/>
            <a:ext cx="3243285" cy="7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438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408BA-B779-42EA-B3A1-99FB551E144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924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23589-A542-4E54-94B1-5847BB00813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270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83695" y="1971833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99573" y="3646488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7488" y="936717"/>
            <a:ext cx="1501245" cy="74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8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764" y="1616364"/>
            <a:ext cx="2476189" cy="5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675" y="1442025"/>
            <a:ext cx="156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7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11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70" r:id="rId3"/>
    <p:sldLayoutId id="2147483671" r:id="rId4"/>
    <p:sldLayoutId id="2147483667" r:id="rId5"/>
    <p:sldLayoutId id="2147483668" r:id="rId6"/>
    <p:sldLayoutId id="2147483669" r:id="rId7"/>
    <p:sldLayoutId id="2147483672" r:id="rId8"/>
    <p:sldLayoutId id="2147483673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i="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53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1" r:id="rId3"/>
    <p:sldLayoutId id="2147483652" r:id="rId4"/>
    <p:sldLayoutId id="2147483675" r:id="rId5"/>
    <p:sldLayoutId id="2147483677" r:id="rId6"/>
    <p:sldLayoutId id="2147483678" r:id="rId7"/>
    <p:sldLayoutId id="2147483708" r:id="rId8"/>
    <p:sldLayoutId id="2147483709" r:id="rId9"/>
    <p:sldLayoutId id="2147483650" r:id="rId10"/>
    <p:sldLayoutId id="2147483653" r:id="rId11"/>
    <p:sldLayoutId id="2147483654" r:id="rId12"/>
    <p:sldLayoutId id="2147483676" r:id="rId13"/>
    <p:sldLayoutId id="2147483656" r:id="rId14"/>
    <p:sldLayoutId id="2147483657" r:id="rId15"/>
    <p:sldLayoutId id="214748365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5" r:id="rId22"/>
  </p:sldLayoutIdLst>
  <p:txStyles>
    <p:titleStyle>
      <a:lvl1pPr algn="ctr" defTabSz="457200" rtl="0" eaLnBrk="1" latinLnBrk="0" hangingPunct="1">
        <a:spcBef>
          <a:spcPct val="0"/>
        </a:spcBef>
        <a:buNone/>
        <a:defRPr sz="4400" i="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27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4" r:id="rId3"/>
    <p:sldLayoutId id="2147483696" r:id="rId4"/>
    <p:sldLayoutId id="2147483697" r:id="rId5"/>
    <p:sldLayoutId id="2147483698" r:id="rId6"/>
    <p:sldLayoutId id="2147483700" r:id="rId7"/>
    <p:sldLayoutId id="2147483704" r:id="rId8"/>
    <p:sldLayoutId id="2147483711" r:id="rId9"/>
    <p:sldLayoutId id="2147483701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8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1" r:id="rId2"/>
    <p:sldLayoutId id="2147483689" r:id="rId3"/>
    <p:sldLayoutId id="2147483690" r:id="rId4"/>
    <p:sldLayoutId id="2147483703" r:id="rId5"/>
    <p:sldLayoutId id="2147483705" r:id="rId6"/>
    <p:sldLayoutId id="2147483706" r:id="rId7"/>
    <p:sldLayoutId id="214748370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7235539-C02F-4DE3-A391-E491C844F062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3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GE logo">
            <a:extLst>
              <a:ext uri="{FF2B5EF4-FFF2-40B4-BE49-F238E27FC236}">
                <a16:creationId xmlns:a16="http://schemas.microsoft.com/office/drawing/2014/main" id="{521B6501-6FA0-45EE-8BA1-A8A70891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75" y="3262311"/>
            <a:ext cx="1637617" cy="16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41380" y="4074035"/>
            <a:ext cx="2777638" cy="2117215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</a:rPr>
              <a:t>Ludiana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Atnafu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Madison Goodwin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Shawn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Huesman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Wie Lie Sie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William St. Onge</a:t>
            </a:r>
          </a:p>
          <a:p>
            <a:pPr algn="ctr"/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B67F6-51C8-48B4-A19D-DC819643EA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1380" y="1332034"/>
            <a:ext cx="3148707" cy="23684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E0F638-B08C-4E09-9116-B85B94248452}"/>
              </a:ext>
            </a:extLst>
          </p:cNvPr>
          <p:cNvSpPr txBox="1"/>
          <p:nvPr/>
        </p:nvSpPr>
        <p:spPr>
          <a:xfrm>
            <a:off x="1805257" y="128141"/>
            <a:ext cx="6641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 Cybersecurity Software Development </a:t>
            </a:r>
          </a:p>
        </p:txBody>
      </p:sp>
    </p:spTree>
    <p:extLst>
      <p:ext uri="{BB962C8B-B14F-4D97-AF65-F5344CB8AC3E}">
        <p14:creationId xmlns:p14="http://schemas.microsoft.com/office/powerpoint/2010/main" val="188819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17309-706C-4CBC-B1BE-99BE88435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67" y="252549"/>
            <a:ext cx="6353220" cy="51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7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" y="1105014"/>
            <a:ext cx="8734697" cy="646481"/>
          </a:xfrm>
        </p:spPr>
        <p:txBody>
          <a:bodyPr/>
          <a:lstStyle/>
          <a:p>
            <a:pPr algn="ctr"/>
            <a:r>
              <a:rPr lang="en-US" sz="4000" dirty="0">
                <a:latin typeface="+mn-lt"/>
              </a:rPr>
              <a:t>Product Vision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257912"/>
            <a:ext cx="7866971" cy="3495074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200" b="1" dirty="0"/>
              <a:t>SECURE, EFFICIENT &amp; CONVENIENT SOFTWARE THAT PROTECTS USERS AND REDUCES WORKLOAD</a:t>
            </a:r>
            <a:br>
              <a:rPr lang="en-US" sz="1600" i="1" dirty="0"/>
            </a:br>
            <a:endParaRPr lang="en-US" sz="16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3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068388" y="2229394"/>
            <a:ext cx="3869127" cy="166627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DESKTOP APPLICATION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</p:txBody>
      </p:sp>
      <p:pic>
        <p:nvPicPr>
          <p:cNvPr id="2052" name="Picture 4" descr="https://media.discordapp.net/attachments/667913617269588001/668173663501025280/unknown.png?width=553&amp;height=450">
            <a:extLst>
              <a:ext uri="{FF2B5EF4-FFF2-40B4-BE49-F238E27FC236}">
                <a16:creationId xmlns:a16="http://schemas.microsoft.com/office/drawing/2014/main" id="{FC38CA39-6756-456E-BDD5-29CC55284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06" y="2229394"/>
            <a:ext cx="4424082" cy="360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pPr algn="ctr"/>
            <a:r>
              <a:rPr lang="en-US" sz="4000" dirty="0"/>
              <a:t>Product Platform</a:t>
            </a:r>
          </a:p>
        </p:txBody>
      </p:sp>
    </p:spTree>
    <p:extLst>
      <p:ext uri="{BB962C8B-B14F-4D97-AF65-F5344CB8AC3E}">
        <p14:creationId xmlns:p14="http://schemas.microsoft.com/office/powerpoint/2010/main" val="229357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pPr algn="ctr"/>
            <a:r>
              <a:rPr lang="en-US" sz="4000" dirty="0"/>
              <a:t>Product RoadMap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1985555"/>
            <a:ext cx="8045690" cy="4720046"/>
          </a:xfrm>
        </p:spPr>
        <p:txBody>
          <a:bodyPr/>
          <a:lstStyle/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Review project specifications and requirements.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Role assignments.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“Customer” interviews.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Drawing boards (brainstorming, mind mapping).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Code development.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Simulation and Testing.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Customer review.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Adjustments and improvement.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8184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9F61-9D89-4F46-A8BB-2F212D11D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/>
              <a:t>Human 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A8738-42CC-439C-9F10-7218F0A4BA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Technical solutions alone are insufficient to protect phishing attacks (reference [1], [2], [3], [4], [5])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ADFB7E-76F6-4D66-BA24-58072757E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16833"/>
              </p:ext>
            </p:extLst>
          </p:nvPr>
        </p:nvGraphicFramePr>
        <p:xfrm>
          <a:off x="1603375" y="3165722"/>
          <a:ext cx="5937250" cy="28141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1084590117"/>
                    </a:ext>
                  </a:extLst>
                </a:gridCol>
                <a:gridCol w="1483995">
                  <a:extLst>
                    <a:ext uri="{9D8B030D-6E8A-4147-A177-3AD203B41FA5}">
                      <a16:colId xmlns:a16="http://schemas.microsoft.com/office/drawing/2014/main" val="4098682325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648337272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156128499"/>
                    </a:ext>
                  </a:extLst>
                </a:gridCol>
              </a:tblGrid>
              <a:tr h="303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IDENTIFY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RESPONSE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RECOVER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9601571"/>
                  </a:ext>
                </a:extLst>
              </a:tr>
              <a:tr h="25025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Identify phishing emails and understand malicious attacks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Report suspicious emails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 cybersecurity team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Response to cybersecurity analysis report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Recover any emails after being marked safe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54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7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05A-849C-4FA4-B1BE-0B47EFBB5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Adaptability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D6A2-96CE-4926-8079-9E70678599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en-US" sz="3600" b="1" dirty="0"/>
              <a:t>Web Application migration from Desktop Application</a:t>
            </a:r>
          </a:p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en-US" sz="3600" b="1" dirty="0"/>
              <a:t>SQL migration from NoSQL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3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42B-5312-470F-9C84-03A9BC9CE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706C-FDDA-41D1-9F42-13DDE08FC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942" y="1975771"/>
            <a:ext cx="7866971" cy="4364069"/>
          </a:xfrm>
        </p:spPr>
        <p:txBody>
          <a:bodyPr/>
          <a:lstStyle/>
          <a:p>
            <a:r>
              <a:rPr lang="en-US" sz="1800" dirty="0"/>
              <a:t>[1] Wilson, C. and D. </a:t>
            </a:r>
            <a:r>
              <a:rPr lang="en-US" sz="1800" dirty="0" err="1"/>
              <a:t>Argles</a:t>
            </a:r>
            <a:r>
              <a:rPr lang="en-US" sz="1800" dirty="0"/>
              <a:t>. The fight against phishing: Technology, the end user and legislation. in Information Society (</a:t>
            </a:r>
            <a:r>
              <a:rPr lang="en-US" sz="1800" dirty="0" err="1"/>
              <a:t>i</a:t>
            </a:r>
            <a:r>
              <a:rPr lang="en-US" sz="1800" dirty="0"/>
              <a:t>-Society), 2011 International Conference on. 2011: IEEE. </a:t>
            </a:r>
          </a:p>
          <a:p>
            <a:endParaRPr lang="en-US" sz="1800" dirty="0"/>
          </a:p>
          <a:p>
            <a:r>
              <a:rPr lang="en-US" sz="1800" dirty="0"/>
              <a:t>[2] </a:t>
            </a:r>
            <a:r>
              <a:rPr lang="en-US" sz="1800" dirty="0" err="1"/>
              <a:t>Kirlappos</a:t>
            </a:r>
            <a:r>
              <a:rPr lang="en-US" sz="1800" dirty="0"/>
              <a:t>, I. and M.A. </a:t>
            </a:r>
            <a:r>
              <a:rPr lang="en-US" sz="1800" dirty="0" err="1"/>
              <a:t>Sasse</a:t>
            </a:r>
            <a:r>
              <a:rPr lang="en-US" sz="1800" dirty="0"/>
              <a:t>, Security education against phishing: A modest proposal for a major rethink. IEEE Security and Privacy Magazine, 2012. 10(2): p. 24-32. </a:t>
            </a:r>
          </a:p>
          <a:p>
            <a:endParaRPr lang="en-US" sz="1800" dirty="0"/>
          </a:p>
          <a:p>
            <a:r>
              <a:rPr lang="en-US" sz="1800" dirty="0"/>
              <a:t>[3] </a:t>
            </a:r>
            <a:r>
              <a:rPr lang="en-US" sz="1800" dirty="0" err="1"/>
              <a:t>Abawajy</a:t>
            </a:r>
            <a:r>
              <a:rPr lang="en-US" sz="1800" dirty="0"/>
              <a:t>, J.H., K. Thatcher, and T.-h. Kim. Investigation of stakeholders commitment to information security awareness programs. in Information Security and Assurance, 2008. ISA 2008. International Conference on. 2008: IEEE. </a:t>
            </a:r>
          </a:p>
          <a:p>
            <a:endParaRPr lang="en-US" sz="1800" dirty="0"/>
          </a:p>
          <a:p>
            <a:r>
              <a:rPr lang="en-US" sz="1800" dirty="0"/>
              <a:t>[4] </a:t>
            </a:r>
            <a:r>
              <a:rPr lang="en-US" sz="1800" dirty="0" err="1"/>
              <a:t>Aloul</a:t>
            </a:r>
            <a:r>
              <a:rPr lang="en-US" sz="1800" dirty="0"/>
              <a:t>, F.A., The Need for Effective Information Security Awareness. Journal of Advances in Information Technology, 2012. 3(3): p. 176- 183. </a:t>
            </a:r>
          </a:p>
        </p:txBody>
      </p:sp>
    </p:spTree>
    <p:extLst>
      <p:ext uri="{BB962C8B-B14F-4D97-AF65-F5344CB8AC3E}">
        <p14:creationId xmlns:p14="http://schemas.microsoft.com/office/powerpoint/2010/main" val="12120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E18E03-54E5-4CE9-A1FF-52EA5E70616F}"/>
              </a:ext>
            </a:extLst>
          </p:cNvPr>
          <p:cNvSpPr txBox="1">
            <a:spLocks/>
          </p:cNvSpPr>
          <p:nvPr/>
        </p:nvSpPr>
        <p:spPr bwMode="auto">
          <a:xfrm>
            <a:off x="576942" y="2726299"/>
            <a:ext cx="8045690" cy="64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9pPr>
          </a:lstStyle>
          <a:p>
            <a:pPr defTabSz="914400"/>
            <a:r>
              <a:rPr lang="en-US" sz="3400" b="1" kern="0" dirty="0">
                <a:solidFill>
                  <a:schemeClr val="tx1"/>
                </a:solidFill>
              </a:rPr>
              <a:t>APPLICATION TUTORIAL</a:t>
            </a:r>
          </a:p>
        </p:txBody>
      </p:sp>
    </p:spTree>
    <p:extLst>
      <p:ext uri="{BB962C8B-B14F-4D97-AF65-F5344CB8AC3E}">
        <p14:creationId xmlns:p14="http://schemas.microsoft.com/office/powerpoint/2010/main" val="3543739282"/>
      </p:ext>
    </p:extLst>
  </p:cSld>
  <p:clrMapOvr>
    <a:masterClrMapping/>
  </p:clrMapOvr>
</p:sld>
</file>

<file path=ppt/theme/theme1.xml><?xml version="1.0" encoding="utf-8"?>
<a:theme xmlns:a="http://schemas.openxmlformats.org/drawingml/2006/main" name="NKU TITLE SLIDES">
  <a:themeElements>
    <a:clrScheme name="NKU COLOR">
      <a:dk1>
        <a:sysClr val="windowText" lastClr="000000"/>
      </a:dk1>
      <a:lt1>
        <a:sysClr val="window" lastClr="FFFFFF"/>
      </a:lt1>
      <a:dk2>
        <a:srgbClr val="F7BF32"/>
      </a:dk2>
      <a:lt2>
        <a:srgbClr val="EEECE1"/>
      </a:lt2>
      <a:accent1>
        <a:srgbClr val="DDDEDD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KU Copy Slides">
  <a:themeElements>
    <a:clrScheme name="NKU 1">
      <a:dk1>
        <a:sysClr val="windowText" lastClr="000000"/>
      </a:dk1>
      <a:lt1>
        <a:sysClr val="window" lastClr="FFFFFF"/>
      </a:lt1>
      <a:dk2>
        <a:srgbClr val="F5B942"/>
      </a:dk2>
      <a:lt2>
        <a:srgbClr val="EEECE1"/>
      </a:lt2>
      <a:accent1>
        <a:srgbClr val="DDDEDD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ividerPages">
  <a:themeElements>
    <a:clrScheme name="NKU COLOR">
      <a:dk1>
        <a:sysClr val="windowText" lastClr="000000"/>
      </a:dk1>
      <a:lt1>
        <a:sysClr val="window" lastClr="FFFFFF"/>
      </a:lt1>
      <a:dk2>
        <a:srgbClr val="F7BF32"/>
      </a:dk2>
      <a:lt2>
        <a:srgbClr val="EEECE1"/>
      </a:lt2>
      <a:accent1>
        <a:srgbClr val="DDDEDD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pecialtyPages">
  <a:themeElements>
    <a:clrScheme name="Custom 8">
      <a:dk1>
        <a:sysClr val="windowText" lastClr="000000"/>
      </a:dk1>
      <a:lt1>
        <a:sysClr val="window" lastClr="FFFFFF"/>
      </a:lt1>
      <a:dk2>
        <a:srgbClr val="F7BF32"/>
      </a:dk2>
      <a:lt2>
        <a:srgbClr val="EEECE1"/>
      </a:lt2>
      <a:accent1>
        <a:srgbClr val="F7BF32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NKU_PowerPoint_templat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3" charset="0"/>
            <a:ea typeface="ヒラギノ角ゴ Pro W3" pitchFamily="-123" charset="-128"/>
            <a:cs typeface="ヒラギノ角ゴ Pro W3" pitchFamily="-12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3" charset="0"/>
            <a:ea typeface="ヒラギノ角ゴ Pro W3" pitchFamily="-123" charset="-128"/>
            <a:cs typeface="ヒラギノ角ゴ Pro W3" pitchFamily="-12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6935</TotalTime>
  <Words>292</Words>
  <Application>Microsoft Office PowerPoint</Application>
  <PresentationFormat>On-screen Show (4:3)</PresentationFormat>
  <Paragraphs>63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NKU TITLE SLIDES</vt:lpstr>
      <vt:lpstr>NKU Copy Slides</vt:lpstr>
      <vt:lpstr>DividerPages</vt:lpstr>
      <vt:lpstr>SpecialtyPages</vt:lpstr>
      <vt:lpstr>NKU_PowerPoint_template</vt:lpstr>
      <vt:lpstr>PowerPoint Presentation</vt:lpstr>
      <vt:lpstr>PowerPoint Presentation</vt:lpstr>
      <vt:lpstr>Product Vision</vt:lpstr>
      <vt:lpstr>Product Platform</vt:lpstr>
      <vt:lpstr>Product RoadMap  </vt:lpstr>
      <vt:lpstr>Human Vulnerability</vt:lpstr>
      <vt:lpstr>Adaptability</vt:lpstr>
      <vt:lpstr>References</vt:lpstr>
      <vt:lpstr>PowerPoint Presentation</vt:lpstr>
    </vt:vector>
  </TitlesOfParts>
  <Company>Landor Associates CIN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Ritzer</dc:creator>
  <cp:lastModifiedBy>Will S</cp:lastModifiedBy>
  <cp:revision>322</cp:revision>
  <dcterms:created xsi:type="dcterms:W3CDTF">2015-01-07T22:56:00Z</dcterms:created>
  <dcterms:modified xsi:type="dcterms:W3CDTF">2020-01-18T19:26:53Z</dcterms:modified>
</cp:coreProperties>
</file>